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42" r:id="rId1"/>
  </p:sldMasterIdLst>
  <p:notesMasterIdLst>
    <p:notesMasterId r:id="rId28"/>
  </p:notesMasterIdLst>
  <p:handoutMasterIdLst>
    <p:handoutMasterId r:id="rId29"/>
  </p:handoutMasterIdLst>
  <p:sldIdLst>
    <p:sldId id="344" r:id="rId2"/>
    <p:sldId id="357" r:id="rId3"/>
    <p:sldId id="356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1" r:id="rId17"/>
    <p:sldId id="391" r:id="rId18"/>
    <p:sldId id="392" r:id="rId19"/>
    <p:sldId id="393" r:id="rId20"/>
    <p:sldId id="385" r:id="rId21"/>
    <p:sldId id="367" r:id="rId22"/>
    <p:sldId id="389" r:id="rId23"/>
    <p:sldId id="390" r:id="rId24"/>
    <p:sldId id="388" r:id="rId25"/>
    <p:sldId id="387" r:id="rId26"/>
    <p:sldId id="386" r:id="rId27"/>
  </p:sldIdLst>
  <p:sldSz cx="10287000" cy="6858000" type="35mm"/>
  <p:notesSz cx="6669088" cy="97536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ção Padrão" id="{37904F0B-2A0C-4276-A96A-7F33F4F01EAC}">
          <p14:sldIdLst>
            <p14:sldId id="344"/>
            <p14:sldId id="357"/>
            <p14:sldId id="356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1"/>
            <p14:sldId id="385"/>
            <p14:sldId id="367"/>
            <p14:sldId id="389"/>
            <p14:sldId id="390"/>
            <p14:sldId id="388"/>
            <p14:sldId id="387"/>
            <p14:sldId id="38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727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2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000099"/>
    <a:srgbClr val="0099CC"/>
    <a:srgbClr val="990000"/>
    <a:srgbClr val="6699FF"/>
    <a:srgbClr val="3399FF"/>
    <a:srgbClr val="FF6600"/>
    <a:srgbClr val="FFFF00"/>
    <a:srgbClr val="6C73F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7D0EE0-9E20-4F95-B78C-4B731549ED2E}" v="3" dt="2018-10-25T00:58:45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5" autoAdjust="0"/>
    <p:restoredTop sz="96614" autoAdjust="0"/>
  </p:normalViewPr>
  <p:slideViewPr>
    <p:cSldViewPr snapToGrid="0">
      <p:cViewPr varScale="1">
        <p:scale>
          <a:sx n="101" d="100"/>
          <a:sy n="101" d="100"/>
        </p:scale>
        <p:origin x="-96" y="-204"/>
      </p:cViewPr>
      <p:guideLst>
        <p:guide orient="horz" pos="727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0" d="100"/>
          <a:sy n="110" d="100"/>
        </p:scale>
        <p:origin x="-1410" y="-78"/>
      </p:cViewPr>
      <p:guideLst>
        <p:guide orient="horz" pos="3072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erson Costa" userId="4a048f2bf2543720" providerId="LiveId" clId="{407D0EE0-9E20-4F95-B78C-4B731549ED2E}"/>
    <pc:docChg chg="custSel addSld modSld">
      <pc:chgData name="Jefferson Costa" userId="4a048f2bf2543720" providerId="LiveId" clId="{407D0EE0-9E20-4F95-B78C-4B731549ED2E}" dt="2018-10-25T00:58:45.515" v="590" actId="207"/>
      <pc:docMkLst>
        <pc:docMk/>
      </pc:docMkLst>
      <pc:sldChg chg="modSp add">
        <pc:chgData name="Jefferson Costa" userId="4a048f2bf2543720" providerId="LiveId" clId="{407D0EE0-9E20-4F95-B78C-4B731549ED2E}" dt="2018-10-25T00:55:44.732" v="256" actId="20577"/>
        <pc:sldMkLst>
          <pc:docMk/>
          <pc:sldMk cId="3433318226" sldId="389"/>
        </pc:sldMkLst>
        <pc:spChg chg="mod">
          <ac:chgData name="Jefferson Costa" userId="4a048f2bf2543720" providerId="LiveId" clId="{407D0EE0-9E20-4F95-B78C-4B731549ED2E}" dt="2018-10-25T00:55:44.732" v="256" actId="20577"/>
          <ac:spMkLst>
            <pc:docMk/>
            <pc:sldMk cId="3433318226" sldId="389"/>
            <ac:spMk id="3" creationId="{0CF6C8DA-C2F9-47E7-99DB-8E3BD2BCCC7E}"/>
          </ac:spMkLst>
        </pc:spChg>
      </pc:sldChg>
      <pc:sldChg chg="modSp add">
        <pc:chgData name="Jefferson Costa" userId="4a048f2bf2543720" providerId="LiveId" clId="{407D0EE0-9E20-4F95-B78C-4B731549ED2E}" dt="2018-10-25T00:58:45.515" v="590" actId="207"/>
        <pc:sldMkLst>
          <pc:docMk/>
          <pc:sldMk cId="2684987102" sldId="390"/>
        </pc:sldMkLst>
        <pc:spChg chg="mod">
          <ac:chgData name="Jefferson Costa" userId="4a048f2bf2543720" providerId="LiveId" clId="{407D0EE0-9E20-4F95-B78C-4B731549ED2E}" dt="2018-10-25T00:58:45.515" v="590" actId="207"/>
          <ac:spMkLst>
            <pc:docMk/>
            <pc:sldMk cId="2684987102" sldId="390"/>
            <ac:spMk id="3" creationId="{0CF6C8DA-C2F9-47E7-99DB-8E3BD2BCCC7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151" y="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592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151" y="926592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587029E-B8AD-4E2B-AA33-DC3DC9DC84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0976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1" y="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2138" y="731838"/>
            <a:ext cx="5484812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632960"/>
            <a:ext cx="4890665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592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1" y="9265920"/>
            <a:ext cx="28899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0" tIns="45746" rIns="91490" bIns="4574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E708344-F069-4CA3-9254-34A9C53CA2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14196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AD2B35-4B35-4D61-8A72-C0DBDCD569D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5343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23A06-082C-429C-9711-5CE9B34210B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836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184F1-315C-46EA-94D8-4121E2649C6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4437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9258300" cy="13716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514351" y="1981200"/>
            <a:ext cx="4552950" cy="38862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552950" cy="38862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F0AFD-573D-4FC6-AFE2-30CABB10BB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2CE8B5-2F59-4103-845A-61AADD5DAF4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7974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A2FA80-339C-46F7-97E2-5DCA3380AA7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4840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0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29225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CA5D6-617A-4F4A-AD32-EEB11BC8E58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0299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7A413-BF5C-4026-ABDA-070074390BC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808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DC9D0-E085-4200-B82B-ECA04DAA98C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2601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00C1F-900A-4A4E-999D-AAAF0954822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27583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6C98D-FE44-45F3-B28C-933A69B0DFF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891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7C08D-EEF6-42D2-BEE6-CCB184F8266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641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0" y="1600201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14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514725" y="6356351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372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383CE3-8818-4F07-80D9-C6647B6996D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86750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egov@saocaetanodosul.sp.gov.b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971550" y="1214438"/>
            <a:ext cx="6834188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solidFill>
                  <a:srgbClr val="000099"/>
                </a:solidFill>
                <a:latin typeface="+mj-lt"/>
                <a:cs typeface="Arial" pitchFamily="34" charset="0"/>
              </a:rPr>
              <a:t>Audiência Pública</a:t>
            </a:r>
          </a:p>
          <a:p>
            <a:pPr algn="ctr">
              <a:defRPr/>
            </a:pPr>
            <a:endParaRPr lang="pt-BR" sz="3200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endParaRPr lang="pt-BR" sz="3200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pt-BR" sz="3200" b="1" dirty="0">
                <a:solidFill>
                  <a:srgbClr val="000099"/>
                </a:solidFill>
                <a:latin typeface="+mj-lt"/>
                <a:cs typeface="Arial" pitchFamily="34" charset="0"/>
              </a:rPr>
              <a:t>LEI ORÇAMENTÁRIA ANUAL</a:t>
            </a:r>
          </a:p>
          <a:p>
            <a:pPr algn="ctr">
              <a:defRPr/>
            </a:pPr>
            <a:r>
              <a:rPr lang="pt-BR" sz="3200" b="1" dirty="0">
                <a:solidFill>
                  <a:srgbClr val="000099"/>
                </a:solidFill>
                <a:latin typeface="+mj-lt"/>
                <a:cs typeface="Arial" pitchFamily="34" charset="0"/>
              </a:rPr>
              <a:t>LOA - 2019</a:t>
            </a:r>
          </a:p>
          <a:p>
            <a:pPr algn="ctr">
              <a:defRPr/>
            </a:pPr>
            <a:endParaRPr lang="pt-BR" sz="3200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endParaRPr lang="pt-BR" sz="3200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  <a:latin typeface="+mj-lt"/>
                <a:cs typeface="Arial" pitchFamily="34" charset="0"/>
              </a:rPr>
              <a:t>Administração </a:t>
            </a:r>
          </a:p>
          <a:p>
            <a:pPr algn="ctr">
              <a:defRPr/>
            </a:pPr>
            <a:r>
              <a:rPr lang="pt-BR" sz="2400" b="1" dirty="0">
                <a:solidFill>
                  <a:srgbClr val="000099"/>
                </a:solidFill>
                <a:latin typeface="+mj-lt"/>
                <a:cs typeface="Arial" pitchFamily="34" charset="0"/>
              </a:rPr>
              <a:t>2017-2020</a:t>
            </a:r>
          </a:p>
        </p:txBody>
      </p:sp>
    </p:spTree>
    <p:extLst>
      <p:ext uri="{BB962C8B-B14F-4D97-AF65-F5344CB8AC3E}">
        <p14:creationId xmlns:p14="http://schemas.microsoft.com/office/powerpoint/2010/main" xmlns="" val="265797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/>
        </p:nvSpPr>
        <p:spPr>
          <a:xfrm>
            <a:off x="0" y="503238"/>
            <a:ext cx="8550275" cy="641350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pt-B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COMPARATIVO DA RECEITA</a:t>
            </a:r>
          </a:p>
          <a:p>
            <a:pPr algn="ctr"/>
            <a:endParaRPr lang="pt-BR" sz="2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648" y="1455067"/>
            <a:ext cx="83820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0"/>
            <a:ext cx="8540750" cy="1104900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4000" dirty="0">
                <a:solidFill>
                  <a:srgbClr val="000099"/>
                </a:solidFill>
              </a:rPr>
              <a:t>RECEITA CONSOLIDADA</a:t>
            </a:r>
            <a:endParaRPr lang="pt-BR" sz="3000" dirty="0">
              <a:solidFill>
                <a:srgbClr val="000099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827" y="1994703"/>
            <a:ext cx="79533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0"/>
            <a:ext cx="8540750" cy="1104900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4000" dirty="0">
                <a:solidFill>
                  <a:srgbClr val="000099"/>
                </a:solidFill>
              </a:rPr>
              <a:t>RECEITA CONSOLIDADA</a:t>
            </a:r>
            <a:endParaRPr lang="pt-BR" sz="3000" dirty="0">
              <a:solidFill>
                <a:srgbClr val="000099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818" y="1848832"/>
            <a:ext cx="6915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0"/>
            <a:ext cx="8540750" cy="1104900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4000" dirty="0">
                <a:solidFill>
                  <a:srgbClr val="000099"/>
                </a:solidFill>
              </a:rPr>
              <a:t>RECEITA CONSOLIDADA</a:t>
            </a:r>
            <a:endParaRPr lang="pt-BR" sz="3000" dirty="0">
              <a:solidFill>
                <a:srgbClr val="000099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583" y="1330849"/>
            <a:ext cx="811530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131974"/>
            <a:ext cx="8540750" cy="669304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4000" dirty="0">
                <a:solidFill>
                  <a:srgbClr val="000099"/>
                </a:solidFill>
              </a:rPr>
              <a:t>RECEITAS DE CAPITAL</a:t>
            </a:r>
            <a:endParaRPr lang="pt-BR" sz="3000" dirty="0">
              <a:solidFill>
                <a:srgbClr val="000099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2214" y="1285090"/>
            <a:ext cx="52006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160338"/>
            <a:ext cx="8540750" cy="441325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DESPESAS POR ÓRGÃOS DE GOVERNO E DE ADMINISTRAÇÃO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584" y="851309"/>
            <a:ext cx="6791325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217488"/>
            <a:ext cx="8559800" cy="501650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DESPESAS POR ÓRGÃOS DE GOVERNO E DE ADMINISTRAÇÃO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768" y="1023643"/>
            <a:ext cx="695325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500292"/>
            <a:ext cx="8559800" cy="501650"/>
          </a:xfrm>
          <a:prstGeom prst="rect">
            <a:avLst/>
          </a:prstGeom>
        </p:spPr>
        <p:txBody>
          <a:bodyPr anchor="b"/>
          <a:lstStyle/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DESPESA COM PESSOAL E ENCARGOS</a:t>
            </a:r>
          </a:p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LOA 2019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401" y="1308019"/>
            <a:ext cx="65722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632268"/>
            <a:ext cx="8559800" cy="501650"/>
          </a:xfrm>
          <a:prstGeom prst="rect">
            <a:avLst/>
          </a:prstGeom>
        </p:spPr>
        <p:txBody>
          <a:bodyPr anchor="b"/>
          <a:lstStyle/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APLICAÇÃO NA EDUCAÇÃO</a:t>
            </a:r>
          </a:p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LOA 2019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474" y="1282439"/>
            <a:ext cx="721042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481439"/>
            <a:ext cx="8559800" cy="501650"/>
          </a:xfrm>
          <a:prstGeom prst="rect">
            <a:avLst/>
          </a:prstGeom>
        </p:spPr>
        <p:txBody>
          <a:bodyPr anchor="b"/>
          <a:lstStyle/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APLICAÇÃO NA SAÚDE</a:t>
            </a:r>
          </a:p>
          <a:p>
            <a:pPr algn="ctr">
              <a:defRPr/>
            </a:pPr>
            <a:r>
              <a:rPr lang="pt-B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LOA 2019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525" y="1543001"/>
            <a:ext cx="7115175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2"/>
          <p:cNvSpPr txBox="1">
            <a:spLocks/>
          </p:cNvSpPr>
          <p:nvPr/>
        </p:nvSpPr>
        <p:spPr>
          <a:xfrm>
            <a:off x="198438" y="939800"/>
            <a:ext cx="7644663" cy="4927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Fundamentos Legais</a:t>
            </a:r>
            <a:endParaRPr lang="pt-B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3200" dirty="0">
              <a:solidFill>
                <a:srgbClr val="000099"/>
              </a:solidFill>
              <a:latin typeface="Calibri" pitchFamily="34" charset="0"/>
            </a:endParaRPr>
          </a:p>
          <a:p>
            <a:pPr algn="ctr" fontAlgn="auto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>
                <a:solidFill>
                  <a:srgbClr val="000099"/>
                </a:solidFill>
                <a:latin typeface="Calibri" pitchFamily="34" charset="0"/>
              </a:rPr>
              <a:t>A Lei de Responsabilidade Fiscal (Lei Complementar 101/00) em seu artigo 48, inciso I, determina a realização de Audiências Públicas no processo de elaboração e aprovação da Lei  Orçamentária Anual.</a:t>
            </a:r>
            <a:endParaRPr lang="pt-BR" sz="2800" b="1" u="sng" dirty="0">
              <a:solidFill>
                <a:srgbClr val="000099"/>
              </a:solidFill>
              <a:latin typeface="Calibri" pitchFamily="34" charset="0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3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>
          <a:xfrm>
            <a:off x="0" y="490538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DESPESAS DE CAPITAL</a:t>
            </a:r>
          </a:p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LOA 2019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2911" y="2022689"/>
            <a:ext cx="59055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59D5DCB6-0D7C-4BB1-9634-2370553A177A}"/>
              </a:ext>
            </a:extLst>
          </p:cNvPr>
          <p:cNvSpPr>
            <a:spLocks noGrp="1" noChangeArrowheads="1"/>
          </p:cNvSpPr>
          <p:nvPr/>
        </p:nvSpPr>
        <p:spPr>
          <a:xfrm>
            <a:off x="0" y="159793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DESTAQUES E INVESTIMENTOS PREVISTOS</a:t>
            </a:r>
          </a:p>
        </p:txBody>
      </p:sp>
      <p:sp>
        <p:nvSpPr>
          <p:cNvPr id="3" name="Subtítulo 3">
            <a:extLst>
              <a:ext uri="{FF2B5EF4-FFF2-40B4-BE49-F238E27FC236}">
                <a16:creationId xmlns:a16="http://schemas.microsoft.com/office/drawing/2014/main" xmlns="" id="{0CF6C8DA-C2F9-47E7-99DB-8E3BD2BCCC7E}"/>
              </a:ext>
            </a:extLst>
          </p:cNvPr>
          <p:cNvSpPr txBox="1">
            <a:spLocks/>
          </p:cNvSpPr>
          <p:nvPr/>
        </p:nvSpPr>
        <p:spPr>
          <a:xfrm>
            <a:off x="484616" y="1422736"/>
            <a:ext cx="8046000" cy="503642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Manutenção dos programas 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sociais: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Auxílio Alimentação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Agente Cidadão Sênior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Agente Jovem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Mais Oportunidade</a:t>
            </a:r>
            <a:endParaRPr lang="pt-BR" sz="1800" dirty="0">
              <a:solidFill>
                <a:schemeClr val="bg2"/>
              </a:solidFill>
              <a:latin typeface="Candara" pitchFamily="34" charset="0"/>
            </a:endParaRP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Retomada do 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Programa: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Leite é Vida</a:t>
            </a:r>
            <a:endParaRPr lang="pt-BR" sz="1800" dirty="0">
              <a:solidFill>
                <a:schemeClr val="bg2"/>
              </a:solidFill>
              <a:latin typeface="Candara" pitchFamily="34" charset="0"/>
            </a:endParaRP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Educação: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Uniforme Escolar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Kit Escolar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Auxílio Transporte Escolar</a:t>
            </a:r>
            <a:endParaRPr lang="pt-BR" sz="1800" dirty="0">
              <a:solidFill>
                <a:schemeClr val="bg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5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59D5DCB6-0D7C-4BB1-9634-2370553A177A}"/>
              </a:ext>
            </a:extLst>
          </p:cNvPr>
          <p:cNvSpPr>
            <a:spLocks noGrp="1" noChangeArrowheads="1"/>
          </p:cNvSpPr>
          <p:nvPr/>
        </p:nvSpPr>
        <p:spPr>
          <a:xfrm>
            <a:off x="0" y="159793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DESTAQUES E INVESTIMENTOS PREVISTOS</a:t>
            </a:r>
          </a:p>
        </p:txBody>
      </p:sp>
      <p:sp>
        <p:nvSpPr>
          <p:cNvPr id="3" name="Subtítulo 3">
            <a:extLst>
              <a:ext uri="{FF2B5EF4-FFF2-40B4-BE49-F238E27FC236}">
                <a16:creationId xmlns:a16="http://schemas.microsoft.com/office/drawing/2014/main" xmlns="" id="{0CF6C8DA-C2F9-47E7-99DB-8E3BD2BCCC7E}"/>
              </a:ext>
            </a:extLst>
          </p:cNvPr>
          <p:cNvSpPr txBox="1">
            <a:spLocks/>
          </p:cNvSpPr>
          <p:nvPr/>
        </p:nvSpPr>
        <p:spPr>
          <a:xfrm>
            <a:off x="484616" y="1422737"/>
            <a:ext cx="8046000" cy="40012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Implantação do projeto de Modernização Administrativa: Planejamento Estratégico, Carteira de Identificação do Munícipe; Gestão de Próprios Municipais, Plataforma de Inteligência 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Cognitiva;</a:t>
            </a: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  <a:p>
            <a:pPr marL="342900" indent="-342900" algn="just" fontAlgn="auto">
              <a:spcAft>
                <a:spcPts val="0"/>
              </a:spcAft>
              <a:buFont typeface="Wingdings" pitchFamily="2" charset="2"/>
              <a:buChar char="Ø"/>
            </a:pP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33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59D5DCB6-0D7C-4BB1-9634-2370553A177A}"/>
              </a:ext>
            </a:extLst>
          </p:cNvPr>
          <p:cNvSpPr>
            <a:spLocks noGrp="1" noChangeArrowheads="1"/>
          </p:cNvSpPr>
          <p:nvPr/>
        </p:nvSpPr>
        <p:spPr>
          <a:xfrm>
            <a:off x="0" y="159793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DESTAQUES E INVESTIMENTOS PREVISTOS</a:t>
            </a:r>
          </a:p>
        </p:txBody>
      </p:sp>
      <p:sp>
        <p:nvSpPr>
          <p:cNvPr id="3" name="Subtítulo 3">
            <a:extLst>
              <a:ext uri="{FF2B5EF4-FFF2-40B4-BE49-F238E27FC236}">
                <a16:creationId xmlns:a16="http://schemas.microsoft.com/office/drawing/2014/main" xmlns="" id="{0CF6C8DA-C2F9-47E7-99DB-8E3BD2BCCC7E}"/>
              </a:ext>
            </a:extLst>
          </p:cNvPr>
          <p:cNvSpPr txBox="1">
            <a:spLocks/>
          </p:cNvSpPr>
          <p:nvPr/>
        </p:nvSpPr>
        <p:spPr>
          <a:xfrm>
            <a:off x="484616" y="1284051"/>
            <a:ext cx="8046000" cy="520429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Eficientização do Parque de Iluminação Pública com a construção de um Centro Integrado de Controle;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Construção do Atende Fácil Saúde;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Revitalização do Teatro Paulo Machado de Carvalho;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Reforma e adequação </a:t>
            </a: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das 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escolas: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EMEF “Eda Mantoanelli”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EMEI “José Corona”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EMI “Luiz José Giorgetti”</a:t>
            </a:r>
          </a:p>
          <a:p>
            <a:pPr marL="720000" indent="-7200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pt-BR" sz="1800" dirty="0" smtClean="0">
                <a:solidFill>
                  <a:schemeClr val="bg2"/>
                </a:solidFill>
                <a:latin typeface="Candara" pitchFamily="34" charset="0"/>
              </a:rPr>
              <a:t>EMEF “Olyntho Voltarelli”</a:t>
            </a:r>
            <a:endParaRPr lang="pt-BR" sz="1800" dirty="0">
              <a:solidFill>
                <a:schemeClr val="bg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498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59D5DCB6-0D7C-4BB1-9634-2370553A177A}"/>
              </a:ext>
            </a:extLst>
          </p:cNvPr>
          <p:cNvSpPr>
            <a:spLocks noGrp="1" noChangeArrowheads="1"/>
          </p:cNvSpPr>
          <p:nvPr/>
        </p:nvSpPr>
        <p:spPr>
          <a:xfrm>
            <a:off x="0" y="159793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DESTAQUES E INVESTIMENTOS PREVISTOS</a:t>
            </a:r>
          </a:p>
        </p:txBody>
      </p:sp>
      <p:sp>
        <p:nvSpPr>
          <p:cNvPr id="3" name="Subtítulo 3">
            <a:extLst>
              <a:ext uri="{FF2B5EF4-FFF2-40B4-BE49-F238E27FC236}">
                <a16:creationId xmlns:a16="http://schemas.microsoft.com/office/drawing/2014/main" xmlns="" id="{0CF6C8DA-C2F9-47E7-99DB-8E3BD2BCCC7E}"/>
              </a:ext>
            </a:extLst>
          </p:cNvPr>
          <p:cNvSpPr txBox="1">
            <a:spLocks/>
          </p:cNvSpPr>
          <p:nvPr/>
        </p:nvSpPr>
        <p:spPr>
          <a:xfrm>
            <a:off x="484616" y="1422737"/>
            <a:ext cx="8046000" cy="40012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Reconstrução do Viaduto Independência;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Hub intermodal – Terminal Rodoviário;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Ruas Completas – Quadrilátero Central;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Modernização e ampliação do sistema semafórico;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95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59D5DCB6-0D7C-4BB1-9634-2370553A177A}"/>
              </a:ext>
            </a:extLst>
          </p:cNvPr>
          <p:cNvSpPr>
            <a:spLocks noGrp="1" noChangeArrowheads="1"/>
          </p:cNvSpPr>
          <p:nvPr/>
        </p:nvSpPr>
        <p:spPr>
          <a:xfrm>
            <a:off x="0" y="159793"/>
            <a:ext cx="8559800" cy="957262"/>
          </a:xfrm>
          <a:prstGeom prst="rect">
            <a:avLst/>
          </a:prstGeom>
        </p:spPr>
        <p:txBody>
          <a:bodyPr anchor="b"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pt-BR" sz="3200" dirty="0">
                <a:solidFill>
                  <a:srgbClr val="000099"/>
                </a:solidFill>
              </a:rPr>
              <a:t>DESTAQUES E INVESTIMENTOS PREVISTOS</a:t>
            </a:r>
          </a:p>
        </p:txBody>
      </p:sp>
      <p:sp>
        <p:nvSpPr>
          <p:cNvPr id="3" name="Subtítulo 3">
            <a:extLst>
              <a:ext uri="{FF2B5EF4-FFF2-40B4-BE49-F238E27FC236}">
                <a16:creationId xmlns:a16="http://schemas.microsoft.com/office/drawing/2014/main" xmlns="" id="{0CF6C8DA-C2F9-47E7-99DB-8E3BD2BCCC7E}"/>
              </a:ext>
            </a:extLst>
          </p:cNvPr>
          <p:cNvSpPr txBox="1">
            <a:spLocks/>
          </p:cNvSpPr>
          <p:nvPr/>
        </p:nvSpPr>
        <p:spPr>
          <a:xfrm>
            <a:off x="484616" y="1422737"/>
            <a:ext cx="8046000" cy="495860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Investimento em água: melhorias no sistema de abastecimento de água, implantação de telemetria em pontos de interesse, recuperação de poços artesianos;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Investimento em esgoto: ampliação e substituição da rede de esgotamento sanitário;</a:t>
            </a: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Investimento em drenagem: construção de  bacias de captação (sub bacia C4, F2, 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A5/A6);</a:t>
            </a: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  <a:p>
            <a:pPr marL="342900" indent="-34290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pt-BR" sz="2400" dirty="0">
                <a:solidFill>
                  <a:schemeClr val="bg2"/>
                </a:solidFill>
                <a:latin typeface="Candara" pitchFamily="34" charset="0"/>
              </a:rPr>
              <a:t>Resíduos Sólidos: modernização e ampliação da Coleta Seletiva e construção de </a:t>
            </a:r>
            <a:r>
              <a:rPr lang="pt-BR" sz="2400" dirty="0" err="1" smtClean="0">
                <a:solidFill>
                  <a:schemeClr val="bg2"/>
                </a:solidFill>
                <a:latin typeface="Candara" pitchFamily="34" charset="0"/>
              </a:rPr>
              <a:t>Ecopontos</a:t>
            </a:r>
            <a:r>
              <a:rPr lang="pt-BR" sz="2400" dirty="0" smtClean="0">
                <a:solidFill>
                  <a:schemeClr val="bg2"/>
                </a:solidFill>
                <a:latin typeface="Candara" pitchFamily="34" charset="0"/>
              </a:rPr>
              <a:t>.</a:t>
            </a: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  <a:p>
            <a:pPr marL="342900" indent="-342900" algn="just" fontAlgn="auto">
              <a:spcAft>
                <a:spcPts val="0"/>
              </a:spcAft>
              <a:buFont typeface="Wingdings" pitchFamily="2" charset="2"/>
              <a:buChar char="Ø"/>
            </a:pPr>
            <a:endParaRPr lang="pt-BR" sz="2400" dirty="0">
              <a:solidFill>
                <a:schemeClr val="bg2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5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35670" y="2080745"/>
            <a:ext cx="80410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Secretaria Municipal de Governo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R: Eduardo Prado, 201 – Bairro São José – São Caetano do Sul – SP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Telefone: 4233-7471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  <a:hlinkClick r:id="rId2"/>
              </a:rPr>
              <a:t>segov@saocaetanodosul.sp.gov.br</a:t>
            </a:r>
            <a:endParaRPr lang="pt-BR" b="1" dirty="0">
              <a:solidFill>
                <a:srgbClr val="000099"/>
              </a:solidFill>
              <a:cs typeface="Arial" pitchFamily="34" charset="0"/>
            </a:endParaRPr>
          </a:p>
          <a:p>
            <a:pPr algn="ctr"/>
            <a:endParaRPr lang="pt-BR" b="1" dirty="0">
              <a:solidFill>
                <a:srgbClr val="000099"/>
              </a:solidFill>
              <a:cs typeface="Arial" pitchFamily="34" charset="0"/>
            </a:endParaRPr>
          </a:p>
          <a:p>
            <a:pPr algn="ctr"/>
            <a:endParaRPr lang="pt-BR" b="1" dirty="0">
              <a:solidFill>
                <a:srgbClr val="000099"/>
              </a:solidFill>
              <a:cs typeface="Arial" pitchFamily="34" charset="0"/>
            </a:endParaRPr>
          </a:p>
          <a:p>
            <a:pPr algn="ctr"/>
            <a:endParaRPr lang="pt-BR" b="1" dirty="0">
              <a:solidFill>
                <a:srgbClr val="000099"/>
              </a:solidFill>
              <a:cs typeface="Arial" pitchFamily="34" charset="0"/>
            </a:endParaRPr>
          </a:p>
          <a:p>
            <a:pPr algn="ctr"/>
            <a:endParaRPr lang="pt-BR" b="1" dirty="0">
              <a:solidFill>
                <a:srgbClr val="000099"/>
              </a:solidFill>
              <a:cs typeface="Arial" pitchFamily="34" charset="0"/>
            </a:endParaRP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Secretaria Municipal da Fazenda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R: Eduardo Prado, 201 – Bairro São José – São Caetano do Sul – SP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</a:rPr>
              <a:t>Telefone: 4233-7201</a:t>
            </a:r>
          </a:p>
          <a:p>
            <a:pPr algn="ctr"/>
            <a:r>
              <a:rPr lang="pt-BR" b="1" dirty="0">
                <a:solidFill>
                  <a:srgbClr val="000099"/>
                </a:solidFill>
                <a:cs typeface="Arial" pitchFamily="34" charset="0"/>
                <a:hlinkClick r:id="rId2"/>
              </a:rPr>
              <a:t>fazenda@saocaetanodosul.sp.gov.br</a:t>
            </a:r>
            <a:endParaRPr lang="pt-BR" dirty="0">
              <a:solidFill>
                <a:srgbClr val="000099"/>
              </a:solidFill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615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763" y="852488"/>
            <a:ext cx="82772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f-168\Desktop\slide_7.jpg"/>
          <p:cNvPicPr>
            <a:picLocks noChangeAspect="1" noChangeArrowheads="1"/>
          </p:cNvPicPr>
          <p:nvPr/>
        </p:nvPicPr>
        <p:blipFill>
          <a:blip r:embed="rId2" cstate="print"/>
          <a:srcRect t="21249" b="4939"/>
          <a:stretch>
            <a:fillRect/>
          </a:stretch>
        </p:blipFill>
        <p:spPr bwMode="auto">
          <a:xfrm>
            <a:off x="0" y="1663700"/>
            <a:ext cx="854710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10287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INSTRUMENTOS DE PLANEJAMENTO</a:t>
            </a:r>
            <a:b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(Ciclo Orçamentário – Integração)</a:t>
            </a: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10287000" cy="12446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2400" b="1" dirty="0">
              <a:latin typeface="Arial" charset="0"/>
            </a:endParaRPr>
          </a:p>
          <a:p>
            <a:pPr>
              <a:defRPr/>
            </a:pPr>
            <a:r>
              <a:rPr lang="pt-BR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 INTEGRAÇÃO PPA, LDO, LOA</a:t>
            </a:r>
          </a:p>
          <a:p>
            <a:pPr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/>
            </a:r>
            <a:br>
              <a:rPr lang="pt-BR" sz="2400" b="1" dirty="0">
                <a:latin typeface="Arial" pitchFamily="34" charset="0"/>
                <a:cs typeface="Arial" pitchFamily="34" charset="0"/>
              </a:rPr>
            </a:b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88938" y="1066800"/>
            <a:ext cx="7981950" cy="4097338"/>
            <a:chOff x="312" y="1440"/>
            <a:chExt cx="5028" cy="2341"/>
          </a:xfrm>
        </p:grpSpPr>
        <p:sp>
          <p:nvSpPr>
            <p:cNvPr id="4" name="Text Box 6"/>
            <p:cNvSpPr txBox="1">
              <a:spLocks noChangeArrowheads="1"/>
            </p:cNvSpPr>
            <p:nvPr/>
          </p:nvSpPr>
          <p:spPr bwMode="auto">
            <a:xfrm>
              <a:off x="2792" y="1912"/>
              <a:ext cx="850" cy="528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LDO</a:t>
              </a:r>
            </a:p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2018</a:t>
              </a:r>
            </a:p>
            <a:p>
              <a:pPr algn="ctr" eaLnBrk="0" hangingPunct="0"/>
              <a:endParaRPr lang="pt-BR" sz="2000" b="1" dirty="0"/>
            </a:p>
          </p:txBody>
        </p:sp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2689" y="2341"/>
              <a:ext cx="849" cy="52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/>
                <a:t>LDO</a:t>
              </a:r>
            </a:p>
            <a:p>
              <a:pPr algn="r" eaLnBrk="0" hangingPunct="0"/>
              <a:r>
                <a:rPr lang="pt-BR" sz="2000" b="1"/>
                <a:t>2019</a:t>
              </a:r>
            </a:p>
            <a:p>
              <a:pPr algn="ctr" eaLnBrk="0" hangingPunct="0"/>
              <a:endParaRPr lang="pt-BR" sz="2000" b="1"/>
            </a:p>
          </p:txBody>
        </p: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2545" y="2795"/>
              <a:ext cx="849" cy="528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LDO 2020</a:t>
              </a:r>
            </a:p>
            <a:p>
              <a:pPr algn="ctr" eaLnBrk="0" hangingPunct="0"/>
              <a:endParaRPr lang="pt-BR" sz="2000" b="1" dirty="0"/>
            </a:p>
          </p:txBody>
        </p: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2400" y="3253"/>
              <a:ext cx="850" cy="528"/>
            </a:xfrm>
            <a:prstGeom prst="rect">
              <a:avLst/>
            </a:prstGeom>
            <a:solidFill>
              <a:srgbClr val="99FFCC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LDO</a:t>
              </a:r>
              <a:br>
                <a:rPr lang="pt-BR" sz="2000" b="1" dirty="0">
                  <a:solidFill>
                    <a:srgbClr val="000099"/>
                  </a:solidFill>
                </a:rPr>
              </a:br>
              <a:r>
                <a:rPr lang="pt-BR" sz="2000" b="1" dirty="0">
                  <a:solidFill>
                    <a:srgbClr val="000099"/>
                  </a:solidFill>
                </a:rPr>
                <a:t>2021</a:t>
              </a:r>
            </a:p>
            <a:p>
              <a:pPr algn="ctr" eaLnBrk="0" hangingPunct="0"/>
              <a:endParaRPr lang="pt-BR" sz="2000" b="1" dirty="0"/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4491" y="1912"/>
              <a:ext cx="849" cy="528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LOA</a:t>
              </a:r>
            </a:p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2018</a:t>
              </a:r>
            </a:p>
            <a:p>
              <a:pPr algn="r" eaLnBrk="0" hangingPunct="0"/>
              <a:endParaRPr lang="pt-BR" sz="2000" b="1" dirty="0"/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4368" y="2341"/>
              <a:ext cx="849" cy="52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/>
                <a:t>LOA</a:t>
              </a:r>
            </a:p>
            <a:p>
              <a:pPr algn="r" eaLnBrk="0" hangingPunct="0"/>
              <a:r>
                <a:rPr lang="pt-BR" sz="2000" b="1"/>
                <a:t>2019</a:t>
              </a: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4224" y="2821"/>
              <a:ext cx="849" cy="528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LOA</a:t>
              </a:r>
            </a:p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2020</a:t>
              </a:r>
            </a:p>
            <a:p>
              <a:pPr algn="r" eaLnBrk="0" hangingPunct="0"/>
              <a:endParaRPr lang="pt-BR" sz="2000" b="1" dirty="0"/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4080" y="3253"/>
              <a:ext cx="849" cy="528"/>
            </a:xfrm>
            <a:prstGeom prst="rect">
              <a:avLst/>
            </a:prstGeom>
            <a:solidFill>
              <a:srgbClr val="99FFCC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pt-BR" sz="2000" b="1" dirty="0">
                  <a:solidFill>
                    <a:srgbClr val="000099"/>
                  </a:solidFill>
                </a:rPr>
                <a:t>LOA</a:t>
              </a:r>
              <a:br>
                <a:rPr lang="pt-BR" sz="2000" b="1" dirty="0">
                  <a:solidFill>
                    <a:srgbClr val="000099"/>
                  </a:solidFill>
                </a:rPr>
              </a:br>
              <a:r>
                <a:rPr lang="pt-BR" sz="2000" b="1" dirty="0">
                  <a:solidFill>
                    <a:srgbClr val="000099"/>
                  </a:solidFill>
                </a:rPr>
                <a:t>2021</a:t>
              </a:r>
            </a:p>
            <a:p>
              <a:pPr algn="r" eaLnBrk="0" hangingPunct="0"/>
              <a:endParaRPr lang="pt-BR" sz="2000" b="1" dirty="0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1501" y="1750"/>
              <a:ext cx="424" cy="0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1925" y="1750"/>
              <a:ext cx="475" cy="1503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1925" y="1750"/>
              <a:ext cx="620" cy="1045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>
              <a:off x="1925" y="1750"/>
              <a:ext cx="764" cy="591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1925" y="1750"/>
              <a:ext cx="867" cy="162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3538" y="2581"/>
              <a:ext cx="830" cy="0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 flipV="1">
              <a:off x="3642" y="2132"/>
              <a:ext cx="849" cy="0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3394" y="3058"/>
              <a:ext cx="814" cy="0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 flipV="1">
              <a:off x="3250" y="3541"/>
              <a:ext cx="830" cy="0"/>
            </a:xfrm>
            <a:prstGeom prst="line">
              <a:avLst/>
            </a:prstGeom>
            <a:noFill/>
            <a:ln w="28575">
              <a:solidFill>
                <a:srgbClr val="0046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Rectangle 24"/>
            <p:cNvSpPr>
              <a:spLocks noChangeArrowheads="1"/>
            </p:cNvSpPr>
            <p:nvPr/>
          </p:nvSpPr>
          <p:spPr bwMode="auto">
            <a:xfrm>
              <a:off x="312" y="1440"/>
              <a:ext cx="1189" cy="62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468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pt-BR" b="1" dirty="0">
                  <a:solidFill>
                    <a:srgbClr val="000099"/>
                  </a:solidFill>
                </a:rPr>
                <a:t>PPA</a:t>
              </a:r>
              <a:br>
                <a:rPr lang="pt-BR" b="1" dirty="0">
                  <a:solidFill>
                    <a:srgbClr val="000099"/>
                  </a:solidFill>
                </a:rPr>
              </a:br>
              <a:r>
                <a:rPr lang="pt-BR" b="1" dirty="0">
                  <a:solidFill>
                    <a:srgbClr val="000099"/>
                  </a:solidFill>
                </a:rPr>
                <a:t>2018-2021</a:t>
              </a:r>
            </a:p>
          </p:txBody>
        </p:sp>
      </p:grp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-215900" y="5613400"/>
            <a:ext cx="8605756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2000" b="1" dirty="0">
              <a:solidFill>
                <a:srgbClr val="000099"/>
              </a:solidFill>
            </a:endParaRPr>
          </a:p>
          <a:p>
            <a:pPr algn="ctr"/>
            <a:r>
              <a:rPr lang="pt-BR" sz="2000" b="1" dirty="0">
                <a:solidFill>
                  <a:srgbClr val="000099"/>
                </a:solidFill>
              </a:rPr>
              <a:t>PPA 2018-2021: Lei 5.563 de 04 de Outubro de 2017.</a:t>
            </a:r>
          </a:p>
          <a:p>
            <a:pPr algn="ctr"/>
            <a:r>
              <a:rPr lang="pt-BR" sz="2000" b="1" dirty="0">
                <a:solidFill>
                  <a:srgbClr val="000099"/>
                </a:solidFill>
              </a:rPr>
              <a:t>LDO 2019: Lei 5.673 de 20 de Setembro de 2018.</a:t>
            </a:r>
            <a:r>
              <a:rPr lang="pt-BR" sz="2000" b="1" dirty="0">
                <a:solidFill>
                  <a:srgbClr val="000099"/>
                </a:solidFill>
                <a:cs typeface="Arial" charset="0"/>
              </a:rPr>
              <a:t/>
            </a:r>
            <a:br>
              <a:rPr lang="pt-BR" sz="2000" b="1" dirty="0">
                <a:solidFill>
                  <a:srgbClr val="000099"/>
                </a:solidFill>
                <a:cs typeface="Arial" charset="0"/>
              </a:rPr>
            </a:br>
            <a:endParaRPr lang="pt-BR" sz="2000" b="1" dirty="0">
              <a:solidFill>
                <a:srgbClr val="000099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3"/>
          <p:cNvSpPr>
            <a:spLocks noGrp="1"/>
          </p:cNvSpPr>
          <p:nvPr>
            <p:ph type="subTitle"/>
          </p:nvPr>
        </p:nvSpPr>
        <p:spPr>
          <a:xfrm>
            <a:off x="467544" y="2132856"/>
            <a:ext cx="8046000" cy="4001244"/>
          </a:xfrm>
        </p:spPr>
        <p:txBody>
          <a:bodyPr wrap="square">
            <a:norm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>
                <a:solidFill>
                  <a:srgbClr val="000099"/>
                </a:solidFill>
                <a:latin typeface="Candara" pitchFamily="34" charset="0"/>
              </a:rPr>
              <a:t>Tem por finalidade a </a:t>
            </a:r>
            <a:r>
              <a:rPr lang="pt-BR" sz="2400" b="1" dirty="0">
                <a:solidFill>
                  <a:srgbClr val="000099"/>
                </a:solidFill>
                <a:latin typeface="Candara" pitchFamily="34" charset="0"/>
              </a:rPr>
              <a:t>concretização dos objetivos e metas </a:t>
            </a:r>
            <a:r>
              <a:rPr lang="pt-BR" sz="2400" dirty="0">
                <a:solidFill>
                  <a:srgbClr val="000099"/>
                </a:solidFill>
                <a:latin typeface="Candara" pitchFamily="34" charset="0"/>
              </a:rPr>
              <a:t>estabelecidas no Plano Plurianual.</a:t>
            </a:r>
          </a:p>
          <a:p>
            <a:pPr algn="just"/>
            <a:endParaRPr lang="pt-BR" sz="2400" dirty="0">
              <a:solidFill>
                <a:srgbClr val="000099"/>
              </a:solidFill>
              <a:latin typeface="Candar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>
                <a:solidFill>
                  <a:srgbClr val="000099"/>
                </a:solidFill>
                <a:latin typeface="Candara" pitchFamily="34" charset="0"/>
              </a:rPr>
              <a:t>É o cumprimento ano a ano das etapas do PPA, em consonância com a LDO e a LRF. </a:t>
            </a:r>
            <a:endParaRPr lang="pt-BR" dirty="0">
              <a:solidFill>
                <a:srgbClr val="000099"/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>
              <a:solidFill>
                <a:srgbClr val="000099"/>
              </a:solidFill>
              <a:latin typeface="Candar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>
                <a:solidFill>
                  <a:srgbClr val="000099"/>
                </a:solidFill>
                <a:latin typeface="Candara" pitchFamily="34" charset="0"/>
              </a:rPr>
              <a:t>A CF/88 estabelece que a iniciativa dos instrumentos de planejamento é privativa</a:t>
            </a:r>
            <a:r>
              <a:rPr lang="pt-BR" sz="2400" b="1" dirty="0">
                <a:solidFill>
                  <a:srgbClr val="000099"/>
                </a:solidFill>
                <a:latin typeface="Candara" pitchFamily="34" charset="0"/>
              </a:rPr>
              <a:t> </a:t>
            </a:r>
            <a:r>
              <a:rPr lang="pt-BR" sz="2400" dirty="0">
                <a:solidFill>
                  <a:srgbClr val="000099"/>
                </a:solidFill>
                <a:latin typeface="Candara" pitchFamily="34" charset="0"/>
              </a:rPr>
              <a:t>do Chefe do Executivo. </a:t>
            </a:r>
            <a:endParaRPr lang="pt-BR" sz="2400" u="sng" dirty="0">
              <a:solidFill>
                <a:srgbClr val="000099"/>
              </a:solidFill>
              <a:latin typeface="Candar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u="sng" dirty="0">
              <a:solidFill>
                <a:srgbClr val="000099"/>
              </a:solidFill>
              <a:latin typeface="Candar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>
              <a:solidFill>
                <a:srgbClr val="000099"/>
              </a:solidFill>
              <a:latin typeface="Candara" pitchFamily="34" charset="0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609600" y="490800"/>
            <a:ext cx="8227080" cy="1252800"/>
          </a:xfrm>
          <a:prstGeom prst="rect">
            <a:avLst/>
          </a:prstGeom>
        </p:spPr>
        <p:txBody>
          <a:bodyPr vert="horz" wrap="none" lIns="0" tIns="0" rIns="0" bIns="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LEI ORÇAMENTÁRIA ANUAL – LOA</a:t>
            </a:r>
            <a:r>
              <a:rPr lang="pt-BR" sz="3200" b="1" dirty="0">
                <a:solidFill>
                  <a:srgbClr val="000099"/>
                </a:solidFill>
                <a:latin typeface="Candara" pitchFamily="34" charset="0"/>
              </a:rPr>
              <a:t/>
            </a:r>
            <a:br>
              <a:rPr lang="pt-BR" sz="3200" b="1" dirty="0">
                <a:solidFill>
                  <a:srgbClr val="000099"/>
                </a:solidFill>
                <a:latin typeface="Candara" pitchFamily="34" charset="0"/>
              </a:rPr>
            </a:br>
            <a:endParaRPr lang="pt-B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 bwMode="auto">
          <a:xfrm>
            <a:off x="457200" y="338400"/>
            <a:ext cx="8227080" cy="12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2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Lei Orçamentária Anual compreenderá:</a:t>
            </a: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/>
            </a:r>
            <a:b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</a:b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(CF/88 – Art. 165, § 5º ):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333872" y="1597596"/>
            <a:ext cx="8140825" cy="4536504"/>
          </a:xfrm>
        </p:spPr>
        <p:txBody>
          <a:bodyPr wrap="square">
            <a:normAutofit/>
          </a:bodyPr>
          <a:lstStyle/>
          <a:p>
            <a:pPr marL="0" indent="0" algn="just">
              <a:buNone/>
            </a:pPr>
            <a:endParaRPr lang="pt-BR" sz="2200" dirty="0">
              <a:solidFill>
                <a:srgbClr val="000099"/>
              </a:solidFill>
              <a:latin typeface="Candara" pitchFamily="34" charset="0"/>
            </a:endParaRPr>
          </a:p>
          <a:p>
            <a:pPr marL="0" indent="0" algn="just">
              <a:buNone/>
            </a:pP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I - o </a:t>
            </a:r>
            <a:r>
              <a:rPr lang="pt-BR" sz="2200" b="1" u="sng" dirty="0">
                <a:solidFill>
                  <a:srgbClr val="000099"/>
                </a:solidFill>
                <a:latin typeface="Candara" pitchFamily="34" charset="0"/>
              </a:rPr>
              <a:t>orçamento fiscal </a:t>
            </a: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referente aos Poderes do Município, seus fundos, órgãos e entidades da administração direta e indireta, inclusive fundações instituídas e mantidas pelo Poder Público;</a:t>
            </a:r>
          </a:p>
          <a:p>
            <a:pPr marL="0" indent="0" algn="just">
              <a:buNone/>
            </a:pPr>
            <a:endParaRPr lang="pt-BR" sz="2200" dirty="0">
              <a:solidFill>
                <a:srgbClr val="000099"/>
              </a:solidFill>
              <a:latin typeface="Candara" pitchFamily="34" charset="0"/>
            </a:endParaRPr>
          </a:p>
          <a:p>
            <a:pPr marL="0" indent="0" algn="just">
              <a:buNone/>
            </a:pP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II - o </a:t>
            </a:r>
            <a:r>
              <a:rPr lang="pt-BR" sz="2200" b="1" u="sng" dirty="0">
                <a:solidFill>
                  <a:srgbClr val="000099"/>
                </a:solidFill>
                <a:latin typeface="Candara" pitchFamily="34" charset="0"/>
              </a:rPr>
              <a:t>orçamento de investimento </a:t>
            </a: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das empresas em que a União, direta ou indiretamente, detenha a maioria do capital social com direito a voto;</a:t>
            </a:r>
          </a:p>
          <a:p>
            <a:pPr marL="0" indent="0" algn="just">
              <a:buNone/>
            </a:pPr>
            <a:endParaRPr lang="pt-BR" sz="2200" dirty="0">
              <a:solidFill>
                <a:srgbClr val="000099"/>
              </a:solidFill>
              <a:latin typeface="Candara" pitchFamily="34" charset="0"/>
            </a:endParaRPr>
          </a:p>
          <a:p>
            <a:pPr marL="0" indent="0" algn="just">
              <a:buNone/>
            </a:pP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III - o </a:t>
            </a:r>
            <a:r>
              <a:rPr lang="pt-BR" sz="2200" b="1" u="sng" dirty="0">
                <a:solidFill>
                  <a:srgbClr val="000099"/>
                </a:solidFill>
                <a:latin typeface="Candara" pitchFamily="34" charset="0"/>
              </a:rPr>
              <a:t>orçamento da seguridade social</a:t>
            </a:r>
            <a:r>
              <a:rPr lang="pt-BR" sz="2200" dirty="0">
                <a:solidFill>
                  <a:srgbClr val="000099"/>
                </a:solidFill>
                <a:latin typeface="Candara" pitchFamily="34" charset="0"/>
              </a:rPr>
              <a:t>, abrangendo todas as entidades e órgãos a ela vinculados, da administração direta ou indireta, bem como os fundos e fundações instituídos e mantidos pelo Poder Público.</a:t>
            </a:r>
          </a:p>
          <a:p>
            <a:endParaRPr lang="pt-BR" sz="22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254000"/>
            <a:ext cx="8512175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Programas para Atender a Sociedade</a:t>
            </a:r>
          </a:p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88" y="1019175"/>
            <a:ext cx="79629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8775" y="238125"/>
            <a:ext cx="8205788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Etapas de elaboração do Orçamento:</a:t>
            </a:r>
          </a:p>
          <a:p>
            <a:pPr marL="342900" indent="-342900">
              <a:spcBef>
                <a:spcPct val="100000"/>
              </a:spcBef>
              <a:buClr>
                <a:srgbClr val="0099CC"/>
              </a:buClr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99"/>
                </a:solidFill>
                <a:latin typeface="Calibri" pitchFamily="34" charset="0"/>
              </a:rPr>
              <a:t>Estimativa da receita; </a:t>
            </a:r>
          </a:p>
          <a:p>
            <a:pPr marL="342900" indent="-342900">
              <a:spcBef>
                <a:spcPct val="100000"/>
              </a:spcBef>
              <a:buClr>
                <a:srgbClr val="0099CC"/>
              </a:buClr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99"/>
                </a:solidFill>
                <a:latin typeface="Calibri" pitchFamily="34" charset="0"/>
              </a:rPr>
              <a:t>Formulação da proposta parcial de orçamento de cada unidade gestora (ações que se pretende executar através de cada secretaria/órgão);</a:t>
            </a:r>
          </a:p>
          <a:p>
            <a:pPr marL="342900" indent="-342900">
              <a:spcBef>
                <a:spcPct val="100000"/>
              </a:spcBef>
              <a:buClr>
                <a:srgbClr val="0099CC"/>
              </a:buClr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99"/>
                </a:solidFill>
                <a:latin typeface="Calibri" pitchFamily="34" charset="0"/>
              </a:rPr>
              <a:t>Compatibilização das propostas setoriais à luz das prioridades estabelecidas e dos recursos disponíveis, conforme orientações e diretrizes da LDO, e;</a:t>
            </a:r>
          </a:p>
          <a:p>
            <a:pPr marL="342900" indent="-342900">
              <a:spcBef>
                <a:spcPct val="100000"/>
              </a:spcBef>
              <a:buClr>
                <a:srgbClr val="0099CC"/>
              </a:buClr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000099"/>
                </a:solidFill>
                <a:latin typeface="Calibri" pitchFamily="34" charset="0"/>
              </a:rPr>
              <a:t>Consolidação e montagem, por parte do órgão central de planejamento/orçamento, da proposta orçamentária a ser submetida à apreciação do Poder Legislativo. </a:t>
            </a:r>
          </a:p>
        </p:txBody>
      </p:sp>
    </p:spTree>
    <p:extLst>
      <p:ext uri="{BB962C8B-B14F-4D97-AF65-F5344CB8AC3E}">
        <p14:creationId xmlns:p14="http://schemas.microsoft.com/office/powerpoint/2010/main" xmlns="" val="30140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6163</TotalTime>
  <Words>659</Words>
  <Application>Microsoft Office PowerPoint</Application>
  <PresentationFormat>Slides de 35 mm</PresentationFormat>
  <Paragraphs>112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Pre - Instalado Microtec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DE DIRETRIZES ORÇAMENTÁRIAS 2002</dc:title>
  <dc:creator>Diretoria de Informatica - SA</dc:creator>
  <cp:lastModifiedBy>df-022</cp:lastModifiedBy>
  <cp:revision>587</cp:revision>
  <cp:lastPrinted>2015-08-20T15:28:26Z</cp:lastPrinted>
  <dcterms:created xsi:type="dcterms:W3CDTF">2001-05-21T12:48:16Z</dcterms:created>
  <dcterms:modified xsi:type="dcterms:W3CDTF">2018-11-01T19:05:10Z</dcterms:modified>
</cp:coreProperties>
</file>